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742" r:id="rId2"/>
  </p:sldMasterIdLst>
  <p:notesMasterIdLst>
    <p:notesMasterId r:id="rId19"/>
  </p:notesMasterIdLst>
  <p:handoutMasterIdLst>
    <p:handoutMasterId r:id="rId20"/>
  </p:handoutMasterIdLst>
  <p:sldIdLst>
    <p:sldId id="256" r:id="rId3"/>
    <p:sldId id="258" r:id="rId4"/>
    <p:sldId id="260" r:id="rId5"/>
    <p:sldId id="261" r:id="rId6"/>
    <p:sldId id="262" r:id="rId7"/>
    <p:sldId id="295" r:id="rId8"/>
    <p:sldId id="308" r:id="rId9"/>
    <p:sldId id="306" r:id="rId10"/>
    <p:sldId id="286" r:id="rId11"/>
    <p:sldId id="307" r:id="rId12"/>
    <p:sldId id="309" r:id="rId13"/>
    <p:sldId id="303" r:id="rId14"/>
    <p:sldId id="304" r:id="rId15"/>
    <p:sldId id="305" r:id="rId16"/>
    <p:sldId id="264" r:id="rId17"/>
    <p:sldId id="266" r:id="rId18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21"/>
      <p:italic r:id="rId22"/>
    </p:embeddedFont>
    <p:embeddedFont>
      <p:font typeface="Roboto" panose="020B0604020202020204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Roboto Medium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6E47900-FCD9-4C44-8424-05859C4BF5F7}">
  <a:tblStyle styleId="{F6E47900-FCD9-4C44-8424-05859C4BF5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05" autoAdjust="0"/>
    <p:restoredTop sz="94660"/>
  </p:normalViewPr>
  <p:slideViewPr>
    <p:cSldViewPr snapToGrid="0">
      <p:cViewPr varScale="1">
        <p:scale>
          <a:sx n="148" d="100"/>
          <a:sy n="148" d="100"/>
        </p:scale>
        <p:origin x="156" y="126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29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BCFB17-D16E-43F1-B8B2-840E0EFE33D1}" type="datetimeFigureOut">
              <a:rPr lang="ru-RU" smtClean="0"/>
              <a:t>08.12.2025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DBF6EE-C483-401D-9930-468471308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84476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25843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071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3ce85d903d_0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3ce85d903d_0_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3411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3ce85d903d_0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3ce85d903d_0_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8147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3ce85d903d_0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3ce85d903d_0_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2198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3ce85d903d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3ce85d903d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44746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602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5936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9101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779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9396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1831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2718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3ce85d903d_0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3ce85d903d_0_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0436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3ce85d903d_0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3ce85d903d_0_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592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3ce85d903d_0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3ce85d903d_0_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5631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3ce85d903d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3ce85d903d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1439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E8A6-5EF4-4465-AAAA-BF0ABC59E822}" type="datetimeFigureOut">
              <a:rPr lang="ru-RU" smtClean="0"/>
              <a:t>08.12.2025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8417512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E8A6-5EF4-4465-AAAA-BF0ABC59E822}" type="datetimeFigureOut">
              <a:rPr lang="ru-RU" smtClean="0"/>
              <a:t>08.12.2025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78672120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E8A6-5EF4-4465-AAAA-BF0ABC59E822}" type="datetimeFigureOut">
              <a:rPr lang="ru-RU" smtClean="0"/>
              <a:t>08.12.2025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56575047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E8A6-5EF4-4465-AAAA-BF0ABC59E822}" type="datetimeFigureOut">
              <a:rPr lang="ru-RU" smtClean="0"/>
              <a:t>08.12.2025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948991937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E8A6-5EF4-4465-AAAA-BF0ABC59E822}" type="datetimeFigureOut">
              <a:rPr lang="ru-RU" smtClean="0"/>
              <a:t>08.12.2025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762984493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E8A6-5EF4-4465-AAAA-BF0ABC59E822}" type="datetimeFigureOut">
              <a:rPr lang="ru-RU" smtClean="0"/>
              <a:t>08.12.2025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95545589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E8A6-5EF4-4465-AAAA-BF0ABC59E822}" type="datetimeFigureOut">
              <a:rPr lang="ru-RU" smtClean="0"/>
              <a:t>08.12.2025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554627729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E8A6-5EF4-4465-AAAA-BF0ABC59E822}" type="datetimeFigureOut">
              <a:rPr lang="ru-RU" smtClean="0"/>
              <a:t>08.12.2025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825467074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E8A6-5EF4-4465-AAAA-BF0ABC59E822}" type="datetimeFigureOut">
              <a:rPr lang="ru-RU" smtClean="0"/>
              <a:t>08.12.2025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309726092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E8A6-5EF4-4465-AAAA-BF0ABC59E822}" type="datetimeFigureOut">
              <a:rPr lang="ru-RU" smtClean="0"/>
              <a:t>08.12.2025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436918050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E8A6-5EF4-4465-AAAA-BF0ABC59E822}" type="datetimeFigureOut">
              <a:rPr lang="ru-RU" smtClean="0"/>
              <a:t>08.12.2025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074378646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Важный тезис крупным шрифтом 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14301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18691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 1">
  <p:cSld name="Слайд КОД+ТЕКСТ 1 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3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2882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918059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ynis/projecta2025.gi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33125" y="1534950"/>
            <a:ext cx="758430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90000"/>
              </a:lnSpc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«Организация хранения и обработки марок Честного Знака»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27375"/>
            <a:ext cx="24078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 dirty="0" smtClean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Архитектор 1С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Модульное</a:t>
            </a:r>
            <a:r>
              <a:rPr lang="ru" dirty="0" smtClean="0"/>
              <a:t> </a:t>
            </a:r>
            <a:r>
              <a:rPr lang="ru" dirty="0" smtClean="0"/>
              <a:t>тестирование</a:t>
            </a:r>
            <a:endParaRPr dirty="0"/>
          </a:p>
        </p:txBody>
      </p:sp>
      <p:sp>
        <p:nvSpPr>
          <p:cNvPr id="11" name="Google Shape;440;p62"/>
          <p:cNvSpPr/>
          <p:nvPr/>
        </p:nvSpPr>
        <p:spPr>
          <a:xfrm>
            <a:off x="336618" y="949841"/>
            <a:ext cx="3461865" cy="398366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441;p62"/>
          <p:cNvSpPr txBox="1"/>
          <p:nvPr/>
        </p:nvSpPr>
        <p:spPr>
          <a:xfrm>
            <a:off x="532985" y="1754796"/>
            <a:ext cx="3069130" cy="1104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sz="1300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Запускается эмуляция обмена с </a:t>
            </a:r>
            <a:r>
              <a:rPr lang="en-US" sz="1300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WMS.</a:t>
            </a:r>
            <a:endParaRPr lang="en-US" sz="1300" dirty="0" smtClea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Запускается запрос марок из базы марки по </a:t>
            </a:r>
            <a:r>
              <a:rPr lang="en-US" sz="1300" dirty="0" smtClean="0">
                <a:latin typeface="Roboto"/>
                <a:ea typeface="Roboto"/>
                <a:cs typeface="Roboto"/>
                <a:sym typeface="Roboto"/>
              </a:rPr>
              <a:t>http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-сервису.</a:t>
            </a:r>
            <a:endParaRPr sz="13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443;p62"/>
          <p:cNvSpPr txBox="1"/>
          <p:nvPr/>
        </p:nvSpPr>
        <p:spPr>
          <a:xfrm>
            <a:off x="891368" y="1072696"/>
            <a:ext cx="2617375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1" dirty="0" smtClean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Модульные тесты в имитации </a:t>
            </a:r>
            <a:r>
              <a:rPr lang="en-US" sz="1700" b="1" dirty="0" smtClean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ERP </a:t>
            </a:r>
            <a:endParaRPr sz="17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6726" y="994934"/>
            <a:ext cx="4767261" cy="15937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2727" y="2723880"/>
            <a:ext cx="4943824" cy="2034863"/>
          </a:xfrm>
          <a:prstGeom prst="rect">
            <a:avLst/>
          </a:prstGeom>
        </p:spPr>
      </p:pic>
      <p:sp>
        <p:nvSpPr>
          <p:cNvPr id="14" name="Google Shape;443;p62"/>
          <p:cNvSpPr txBox="1"/>
          <p:nvPr/>
        </p:nvSpPr>
        <p:spPr>
          <a:xfrm>
            <a:off x="758862" y="2787595"/>
            <a:ext cx="2617375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1" dirty="0" smtClean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Модульные тесты в базе марок</a:t>
            </a:r>
            <a:r>
              <a:rPr lang="en-US" sz="1700" b="1" dirty="0" smtClean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7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441;p62"/>
          <p:cNvSpPr txBox="1"/>
          <p:nvPr/>
        </p:nvSpPr>
        <p:spPr>
          <a:xfrm>
            <a:off x="556599" y="3491286"/>
            <a:ext cx="3069130" cy="644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lnSpc>
                <a:spcPct val="115000"/>
              </a:lnSpc>
              <a:buAutoNum type="arabicPeriod"/>
            </a:pPr>
            <a:r>
              <a:rPr lang="ru-RU" sz="1300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Запускается </a:t>
            </a:r>
            <a:r>
              <a:rPr lang="ru-RU" sz="1300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загрузка информации из Кафки.</a:t>
            </a:r>
            <a:endParaRPr lang="en-US" sz="1300" dirty="0" smtClea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6720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/>
              <a:t>Сценарное тестирование</a:t>
            </a:r>
            <a:endParaRPr dirty="0"/>
          </a:p>
        </p:txBody>
      </p:sp>
      <p:sp>
        <p:nvSpPr>
          <p:cNvPr id="11" name="Google Shape;440;p62"/>
          <p:cNvSpPr/>
          <p:nvPr/>
        </p:nvSpPr>
        <p:spPr>
          <a:xfrm>
            <a:off x="336618" y="949841"/>
            <a:ext cx="3461865" cy="398366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441;p62"/>
          <p:cNvSpPr txBox="1"/>
          <p:nvPr/>
        </p:nvSpPr>
        <p:spPr>
          <a:xfrm>
            <a:off x="601627" y="1667797"/>
            <a:ext cx="3069130" cy="2715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sz="1300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Запускается эмуляция обмена с </a:t>
            </a:r>
            <a:r>
              <a:rPr lang="en-US" sz="1300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WMS</a:t>
            </a:r>
            <a:r>
              <a:rPr lang="ru-RU" sz="1300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, создаются документы, марки отправляются в </a:t>
            </a:r>
            <a:r>
              <a:rPr lang="en-US" sz="1300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Kafka.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Используя расширение </a:t>
            </a:r>
            <a:r>
              <a:rPr lang="en-US" sz="1300" dirty="0" smtClean="0">
                <a:latin typeface="Roboto"/>
                <a:ea typeface="Roboto"/>
                <a:cs typeface="Roboto"/>
                <a:sym typeface="Roboto"/>
              </a:rPr>
              <a:t>rat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, в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ызываем </a:t>
            </a:r>
            <a:r>
              <a:rPr lang="en-US" sz="1300" dirty="0" smtClean="0">
                <a:latin typeface="Roboto"/>
                <a:ea typeface="Roboto"/>
                <a:cs typeface="Roboto"/>
                <a:sym typeface="Roboto"/>
              </a:rPr>
              <a:t>http 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сервис в базе Марки который 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инициирует 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загрузку Марок из </a:t>
            </a:r>
            <a:r>
              <a:rPr lang="en-US" sz="1300" dirty="0" smtClean="0">
                <a:latin typeface="Roboto"/>
                <a:ea typeface="Roboto"/>
                <a:cs typeface="Roboto"/>
                <a:sym typeface="Roboto"/>
              </a:rPr>
              <a:t>Kafka 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в базе Марки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Открываем первый документ в базе имитация, убеждаемся, что ТЧ Марки заполнена.</a:t>
            </a:r>
            <a:endParaRPr sz="13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443;p62"/>
          <p:cNvSpPr txBox="1"/>
          <p:nvPr/>
        </p:nvSpPr>
        <p:spPr>
          <a:xfrm>
            <a:off x="891368" y="1072696"/>
            <a:ext cx="2617375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1" dirty="0" smtClean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Тест обменов в базе имитации </a:t>
            </a:r>
            <a:r>
              <a:rPr lang="en-US" sz="1700" b="1" dirty="0" smtClean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ERP</a:t>
            </a:r>
            <a:endParaRPr sz="17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15" y="1264383"/>
            <a:ext cx="4930289" cy="335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66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/>
              <a:t>Формат от</a:t>
            </a:r>
            <a:r>
              <a:rPr lang="ru-RU" dirty="0" smtClean="0"/>
              <a:t>правки </a:t>
            </a:r>
            <a:r>
              <a:rPr lang="ru" dirty="0" smtClean="0"/>
              <a:t>данных о марках документа в </a:t>
            </a:r>
            <a:r>
              <a:rPr lang="en-US" dirty="0" smtClean="0"/>
              <a:t>Kafka</a:t>
            </a: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75" y="1426624"/>
            <a:ext cx="5867400" cy="329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70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/>
          <p:nvPr/>
        </p:nvSpPr>
        <p:spPr>
          <a:xfrm>
            <a:off x="502418" y="165721"/>
            <a:ext cx="7701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Roboto"/>
              <a:buNone/>
            </a:pPr>
            <a:r>
              <a:rPr lang="en-US" sz="1600" b="1" dirty="0" smtClean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Http</a:t>
            </a:r>
            <a:r>
              <a:rPr lang="ru-RU" sz="1600" b="1" dirty="0" smtClean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- сервисы на стороне 1С Марки</a:t>
            </a:r>
            <a:endParaRPr sz="1600" dirty="0">
              <a:solidFill>
                <a:srgbClr val="3F299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622723"/>
            <a:ext cx="6591300" cy="390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09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13" name="Google Shape;213;p42"/>
          <p:cNvGraphicFramePr/>
          <p:nvPr>
            <p:extLst>
              <p:ext uri="{D42A27DB-BD31-4B8C-83A1-F6EECF244321}">
                <p14:modId xmlns:p14="http://schemas.microsoft.com/office/powerpoint/2010/main" val="1547064800"/>
              </p:ext>
            </p:extLst>
          </p:nvPr>
        </p:nvGraphicFramePr>
        <p:xfrm>
          <a:off x="952500" y="1718400"/>
          <a:ext cx="7239000" cy="2955424"/>
        </p:xfrm>
        <a:graphic>
          <a:graphicData uri="http://schemas.openxmlformats.org/drawingml/2006/table">
            <a:tbl>
              <a:tblPr>
                <a:noFill/>
                <a:tableStyleId>{F6E47900-FCD9-4C44-8424-05859C4BF5F7}</a:tableStyleId>
              </a:tblPr>
              <a:tblGrid>
                <a:gridCol w="489425"/>
                <a:gridCol w="6749575"/>
              </a:tblGrid>
              <a:tr h="549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 процессе выполнения проектной работы были закреплены знания</a:t>
                      </a:r>
                      <a:r>
                        <a:rPr lang="ru-RU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полученные на курсе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49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Сама проектная работа может быть прототипом для решения рабочей задачи.</a:t>
                      </a:r>
                      <a:r>
                        <a:rPr lang="en-US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Результат</a:t>
                      </a:r>
                      <a:r>
                        <a:rPr lang="ru-RU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ы оценки производительности пока неудовлетворительные </a:t>
                      </a:r>
                      <a:r>
                        <a:rPr lang="ru-RU" sz="1600" baseline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поэтому возможно </a:t>
                      </a:r>
                      <a:r>
                        <a:rPr lang="ru-RU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понадобится другое решение.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367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513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4289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7" name="Google Shape;227;p43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228" name="Google Shape;22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29" name="Google Shape;229;p43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lvl="0">
              <a:buSzPts val="1100"/>
            </a:pPr>
            <a:r>
              <a:rPr lang="ru" sz="3000" dirty="0"/>
              <a:t>Тема: </a:t>
            </a:r>
            <a:r>
              <a:rPr lang="ru-RU" sz="3000" dirty="0"/>
              <a:t>«Организация хранения и обработки марок Честного Знака»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 smtClean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Коссе Надежда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31932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Р</a:t>
            </a:r>
            <a:r>
              <a:rPr lang="ru-RU" sz="1300" dirty="0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уководитель отдела разработки,</a:t>
            </a:r>
            <a:r>
              <a:rPr lang="en-US" sz="1300" dirty="0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 BI</a:t>
            </a:r>
            <a:r>
              <a:rPr lang="ru-RU" sz="1300" dirty="0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  -  ГК Невада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97" y="2123169"/>
            <a:ext cx="1540412" cy="15404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39"/>
          <p:cNvSpPr/>
          <p:nvPr/>
        </p:nvSpPr>
        <p:spPr>
          <a:xfrm>
            <a:off x="1578631" y="977981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" sz="1500" dirty="0" smtClean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Обеспечить хранение и обработку марок Честного Знака в отдельной базе.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" name="Google Shape;4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492" y="2111202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75;p54"/>
          <p:cNvSpPr/>
          <p:nvPr/>
        </p:nvSpPr>
        <p:spPr>
          <a:xfrm>
            <a:off x="1698196" y="2011615"/>
            <a:ext cx="5400900" cy="511846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Использовать на практике знания полученные на курсе.</a:t>
            </a:r>
            <a:endParaRPr dirty="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" name="Google Shape;4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127" y="2809408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75;p54"/>
          <p:cNvSpPr/>
          <p:nvPr/>
        </p:nvSpPr>
        <p:spPr>
          <a:xfrm>
            <a:off x="1708831" y="2709820"/>
            <a:ext cx="5400900" cy="632015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ru-RU" dirty="0" smtClean="0">
              <a:solidFill>
                <a:schemeClr val="bg1"/>
              </a:solidFill>
            </a:endParaRPr>
          </a:p>
          <a:p>
            <a:pPr fontAlgn="t"/>
            <a:r>
              <a:rPr lang="ru-RU" dirty="0">
                <a:solidFill>
                  <a:schemeClr val="bg1"/>
                </a:solidFill>
              </a:rPr>
              <a:t>Обеспечить хранение марок в разрезе документов с учетом вложенности Организовать передачу </a:t>
            </a:r>
            <a:r>
              <a:rPr lang="ru-RU" dirty="0" smtClean="0">
                <a:solidFill>
                  <a:schemeClr val="bg1"/>
                </a:solidFill>
              </a:rPr>
              <a:t>через </a:t>
            </a:r>
            <a:r>
              <a:rPr lang="en-US" dirty="0">
                <a:solidFill>
                  <a:schemeClr val="bg1"/>
                </a:solidFill>
              </a:rPr>
              <a:t>http</a:t>
            </a:r>
            <a:r>
              <a:rPr lang="ru-RU" dirty="0">
                <a:solidFill>
                  <a:schemeClr val="bg1"/>
                </a:solidFill>
              </a:rPr>
              <a:t>-сервис данных о марках в документах.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" name="Google Shape;4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763" y="3507617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75;p54"/>
          <p:cNvSpPr/>
          <p:nvPr/>
        </p:nvSpPr>
        <p:spPr>
          <a:xfrm>
            <a:off x="1719467" y="3408030"/>
            <a:ext cx="5400900" cy="511846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ru-RU" dirty="0" smtClean="0">
              <a:solidFill>
                <a:schemeClr val="bg1"/>
              </a:solidFill>
            </a:endParaRPr>
          </a:p>
          <a:p>
            <a:pPr fontAlgn="t"/>
            <a:r>
              <a:rPr lang="ru-RU" dirty="0" smtClean="0">
                <a:solidFill>
                  <a:schemeClr val="bg1"/>
                </a:solidFill>
              </a:rPr>
              <a:t>Реализовать обмен через </a:t>
            </a:r>
            <a:r>
              <a:rPr lang="en-US" dirty="0" smtClean="0">
                <a:solidFill>
                  <a:schemeClr val="bg1"/>
                </a:solidFill>
              </a:rPr>
              <a:t>Kafka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" name="Google Shape;4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392" y="4205819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375;p54"/>
          <p:cNvSpPr/>
          <p:nvPr/>
        </p:nvSpPr>
        <p:spPr>
          <a:xfrm>
            <a:off x="1730096" y="4106232"/>
            <a:ext cx="5400900" cy="650066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Сделать предварительные выводы о применимости получения марок через </a:t>
            </a:r>
            <a:r>
              <a:rPr lang="en-US" dirty="0" smtClean="0">
                <a:solidFill>
                  <a:schemeClr val="bg1"/>
                </a:solidFill>
              </a:rPr>
              <a:t>http </a:t>
            </a:r>
            <a:r>
              <a:rPr lang="ru-RU" dirty="0" smtClean="0">
                <a:solidFill>
                  <a:schemeClr val="bg1"/>
                </a:solidFill>
              </a:rPr>
              <a:t>сервис на рабочем контуре.</a:t>
            </a:r>
            <a:endParaRPr lang="ru-RU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2" name="TextBox 1"/>
          <p:cNvSpPr txBox="1"/>
          <p:nvPr/>
        </p:nvSpPr>
        <p:spPr>
          <a:xfrm>
            <a:off x="737755" y="1426624"/>
            <a:ext cx="800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t">
              <a:buFont typeface="+mj-lt"/>
              <a:buAutoNum type="arabicPeriod"/>
            </a:pPr>
            <a:endParaRPr lang="ru-RU" dirty="0"/>
          </a:p>
          <a:p>
            <a:endParaRPr lang="ru-RU" dirty="0"/>
          </a:p>
        </p:txBody>
      </p:sp>
      <p:sp>
        <p:nvSpPr>
          <p:cNvPr id="4" name="Google Shape;374;p54"/>
          <p:cNvSpPr/>
          <p:nvPr/>
        </p:nvSpPr>
        <p:spPr>
          <a:xfrm>
            <a:off x="883034" y="1329011"/>
            <a:ext cx="6354194" cy="264047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fontAlgn="t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latin typeface="Roboto" panose="020B0604020202020204" charset="0"/>
                <a:ea typeface="Roboto" panose="020B0604020202020204" charset="0"/>
              </a:rPr>
              <a:t>1С конфигуратор</a:t>
            </a:r>
            <a:r>
              <a:rPr lang="en-US" dirty="0">
                <a:latin typeface="Roboto" panose="020B0604020202020204" charset="0"/>
                <a:ea typeface="Roboto" panose="020B0604020202020204" charset="0"/>
              </a:rPr>
              <a:t> + </a:t>
            </a:r>
            <a:r>
              <a:rPr lang="ru-RU" dirty="0">
                <a:latin typeface="Roboto" panose="020B0604020202020204" charset="0"/>
                <a:ea typeface="Roboto" panose="020B0604020202020204" charset="0"/>
              </a:rPr>
              <a:t>БСП </a:t>
            </a:r>
            <a:r>
              <a:rPr lang="ru-RU" dirty="0" err="1" smtClean="0">
                <a:latin typeface="Roboto" panose="020B0604020202020204" charset="0"/>
                <a:ea typeface="Roboto" panose="020B0604020202020204" charset="0"/>
              </a:rPr>
              <a:t>демо</a:t>
            </a:r>
            <a:endParaRPr lang="ru-RU" dirty="0">
              <a:latin typeface="Roboto" panose="020B0604020202020204" charset="0"/>
              <a:ea typeface="Roboto" panose="020B0604020202020204" charset="0"/>
            </a:endParaRPr>
          </a:p>
          <a:p>
            <a:pPr marL="342900" indent="-342900" fontAlgn="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Roboto" panose="020B0604020202020204" charset="0"/>
                <a:ea typeface="Roboto" panose="020B0604020202020204" charset="0"/>
              </a:rPr>
              <a:t>Apache </a:t>
            </a:r>
            <a:r>
              <a:rPr lang="ru-RU" dirty="0">
                <a:latin typeface="Roboto" panose="020B0604020202020204" charset="0"/>
                <a:ea typeface="Roboto" panose="020B0604020202020204" charset="0"/>
              </a:rPr>
              <a:t>2.4 и </a:t>
            </a:r>
            <a:r>
              <a:rPr lang="en-US" dirty="0">
                <a:latin typeface="Roboto" panose="020B0604020202020204" charset="0"/>
                <a:ea typeface="Roboto" panose="020B0604020202020204" charset="0"/>
              </a:rPr>
              <a:t>http-</a:t>
            </a:r>
            <a:r>
              <a:rPr lang="ru-RU" dirty="0" smtClean="0">
                <a:latin typeface="Roboto" panose="020B0604020202020204" charset="0"/>
                <a:ea typeface="Roboto" panose="020B0604020202020204" charset="0"/>
              </a:rPr>
              <a:t>сервис</a:t>
            </a:r>
            <a:endParaRPr lang="ru-RU" dirty="0">
              <a:latin typeface="Roboto" panose="020B0604020202020204" charset="0"/>
              <a:ea typeface="Roboto" panose="020B0604020202020204" charset="0"/>
            </a:endParaRPr>
          </a:p>
          <a:p>
            <a:pPr marL="342900" indent="-342900" fontAlgn="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Roboto" panose="020B0604020202020204" charset="0"/>
                <a:ea typeface="Roboto" panose="020B0604020202020204" charset="0"/>
              </a:rPr>
              <a:t>Apache Kafka + Docker + Offset </a:t>
            </a:r>
            <a:r>
              <a:rPr lang="en-US" dirty="0" smtClean="0">
                <a:latin typeface="Roboto" panose="020B0604020202020204" charset="0"/>
                <a:ea typeface="Roboto" panose="020B0604020202020204" charset="0"/>
              </a:rPr>
              <a:t>Explorer</a:t>
            </a:r>
            <a:endParaRPr lang="ru-RU" dirty="0">
              <a:latin typeface="Roboto" panose="020B0604020202020204" charset="0"/>
              <a:ea typeface="Roboto" panose="020B060402020202020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Roboto" panose="020B0604020202020204" charset="0"/>
                <a:ea typeface="Roboto" panose="020B0604020202020204" charset="0"/>
              </a:rPr>
              <a:t>Visual studio code + </a:t>
            </a:r>
            <a:r>
              <a:rPr lang="en-US" dirty="0" err="1">
                <a:latin typeface="Roboto" panose="020B0604020202020204" charset="0"/>
                <a:ea typeface="Roboto" panose="020B0604020202020204" charset="0"/>
              </a:rPr>
              <a:t>PlantUML</a:t>
            </a:r>
            <a:endParaRPr lang="ru-RU" dirty="0">
              <a:latin typeface="Roboto" panose="020B0604020202020204" charset="0"/>
              <a:ea typeface="Roboto" panose="020B0604020202020204" charset="0"/>
            </a:endParaRPr>
          </a:p>
          <a:p>
            <a:pPr marL="342900" indent="-342900" fontAlgn="t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latin typeface="Roboto" panose="020B0604020202020204" charset="0"/>
                <a:ea typeface="Roboto" panose="020B0604020202020204" charset="0"/>
              </a:rPr>
              <a:t>Git</a:t>
            </a:r>
            <a:r>
              <a:rPr lang="en-US" dirty="0">
                <a:latin typeface="Roboto" panose="020B0604020202020204" charset="0"/>
                <a:ea typeface="Roboto" panose="020B0604020202020204" charset="0"/>
              </a:rPr>
              <a:t> + </a:t>
            </a:r>
            <a:r>
              <a:rPr lang="en-US" dirty="0" err="1">
                <a:latin typeface="Roboto" panose="020B0604020202020204" charset="0"/>
                <a:ea typeface="Roboto" panose="020B0604020202020204" charset="0"/>
              </a:rPr>
              <a:t>gir</a:t>
            </a:r>
            <a:r>
              <a:rPr lang="en-US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dirty="0" err="1">
                <a:latin typeface="Roboto" panose="020B0604020202020204" charset="0"/>
                <a:ea typeface="Roboto" panose="020B0604020202020204" charset="0"/>
              </a:rPr>
              <a:t>extentions</a:t>
            </a:r>
            <a:r>
              <a:rPr lang="en-US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dirty="0" smtClean="0">
                <a:latin typeface="Roboto" panose="020B0604020202020204" charset="0"/>
                <a:ea typeface="Roboto" panose="020B0604020202020204" charset="0"/>
              </a:rPr>
              <a:t>+ </a:t>
            </a:r>
            <a:r>
              <a:rPr lang="en-US" dirty="0" err="1">
                <a:latin typeface="Roboto" panose="020B0604020202020204" charset="0"/>
                <a:ea typeface="Roboto" panose="020B0604020202020204" charset="0"/>
              </a:rPr>
              <a:t>github</a:t>
            </a:r>
            <a:endParaRPr lang="ru-RU" dirty="0">
              <a:latin typeface="Roboto" panose="020B0604020202020204" charset="0"/>
              <a:ea typeface="Roboto" panose="020B0604020202020204" charset="0"/>
            </a:endParaRPr>
          </a:p>
          <a:p>
            <a:pPr marL="342900" indent="-342900" fontAlgn="t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latin typeface="Roboto" panose="020B0604020202020204" charset="0"/>
                <a:ea typeface="Roboto" panose="020B0604020202020204" charset="0"/>
              </a:rPr>
              <a:t>Диаграмма </a:t>
            </a:r>
            <a:r>
              <a:rPr lang="en-US" dirty="0">
                <a:latin typeface="Roboto" panose="020B0604020202020204" charset="0"/>
                <a:ea typeface="Roboto" panose="020B0604020202020204" charset="0"/>
              </a:rPr>
              <a:t>ER-</a:t>
            </a:r>
            <a:r>
              <a:rPr lang="ru-RU" dirty="0">
                <a:latin typeface="Roboto" panose="020B0604020202020204" charset="0"/>
                <a:ea typeface="Roboto" panose="020B0604020202020204" charset="0"/>
              </a:rPr>
              <a:t>типа объектов 1С, 1С </a:t>
            </a:r>
            <a:r>
              <a:rPr lang="ru-RU" dirty="0" smtClean="0">
                <a:latin typeface="Roboto" panose="020B0604020202020204" charset="0"/>
                <a:ea typeface="Roboto" panose="020B0604020202020204" charset="0"/>
              </a:rPr>
              <a:t>Накидка,</a:t>
            </a:r>
            <a:endParaRPr lang="en-US" dirty="0">
              <a:latin typeface="Roboto" panose="020B0604020202020204" charset="0"/>
              <a:ea typeface="Roboto" panose="020B0604020202020204" charset="0"/>
            </a:endParaRPr>
          </a:p>
          <a:p>
            <a:pPr marL="342900" indent="-342900" fontAlgn="t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Roboto" panose="020B0604020202020204" charset="0"/>
                <a:ea typeface="Roboto" panose="020B0604020202020204" charset="0"/>
              </a:rPr>
              <a:t>Vanessa-automation </a:t>
            </a:r>
            <a:endParaRPr lang="ru-RU" dirty="0">
              <a:latin typeface="Roboto" panose="020B0604020202020204" charset="0"/>
              <a:ea typeface="Roboto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391299" y="273542"/>
            <a:ext cx="3405143" cy="6332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sp>
        <p:nvSpPr>
          <p:cNvPr id="5" name="Google Shape;374;p54"/>
          <p:cNvSpPr/>
          <p:nvPr/>
        </p:nvSpPr>
        <p:spPr>
          <a:xfrm>
            <a:off x="496186" y="2105245"/>
            <a:ext cx="7868093" cy="2683835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MVP </a:t>
            </a:r>
            <a:r>
              <a:rPr lang="ru-RU" dirty="0"/>
              <a:t>продукт проект представляет собой две базы 1С : 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1С Марки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1С База имитирующая  </a:t>
            </a:r>
            <a:r>
              <a:rPr lang="en-US" dirty="0"/>
              <a:t>ERP </a:t>
            </a:r>
            <a:r>
              <a:rPr lang="ru-RU" dirty="0"/>
              <a:t>и обмен  </a:t>
            </a:r>
            <a:r>
              <a:rPr lang="en-US" dirty="0"/>
              <a:t>WMC</a:t>
            </a:r>
            <a:r>
              <a:rPr lang="ru-RU" dirty="0"/>
              <a:t>-</a:t>
            </a:r>
            <a:r>
              <a:rPr lang="en-US" dirty="0"/>
              <a:t>ERP</a:t>
            </a:r>
            <a:r>
              <a:rPr lang="ru-RU" dirty="0"/>
              <a:t>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ru-RU" dirty="0"/>
              <a:t>      Обмен между базами производится с помощью </a:t>
            </a:r>
            <a:r>
              <a:rPr lang="en-US" dirty="0"/>
              <a:t>http-</a:t>
            </a:r>
            <a:r>
              <a:rPr lang="ru-RU" dirty="0"/>
              <a:t>сервиса  и </a:t>
            </a:r>
            <a:r>
              <a:rPr lang="en-US" dirty="0"/>
              <a:t>Kafka</a:t>
            </a:r>
            <a:r>
              <a:rPr lang="ru-RU" dirty="0"/>
              <a:t>.  </a:t>
            </a:r>
          </a:p>
          <a:p>
            <a:endParaRPr lang="en-US" dirty="0"/>
          </a:p>
          <a:p>
            <a:pPr algn="just"/>
            <a:r>
              <a:rPr lang="ru-RU" dirty="0"/>
              <a:t>        При интерактивном получении марок по  </a:t>
            </a:r>
            <a:r>
              <a:rPr lang="en-US" dirty="0"/>
              <a:t>http-</a:t>
            </a:r>
            <a:r>
              <a:rPr lang="ru-RU" dirty="0"/>
              <a:t>сервису  включен замер производительности, что позволит в </a:t>
            </a:r>
            <a:r>
              <a:rPr lang="ru-RU" dirty="0" smtClean="0"/>
              <a:t>дальнейшем, </a:t>
            </a:r>
            <a:r>
              <a:rPr lang="ru-RU" dirty="0"/>
              <a:t>без реализации  полного </a:t>
            </a:r>
            <a:r>
              <a:rPr lang="ru-RU" dirty="0" smtClean="0"/>
              <a:t>функционала, </a:t>
            </a:r>
            <a:r>
              <a:rPr lang="ru-RU" dirty="0"/>
              <a:t>сделать выводы о применимости такой технологии на больших объемах марок.</a:t>
            </a:r>
          </a:p>
        </p:txBody>
      </p:sp>
      <p:sp>
        <p:nvSpPr>
          <p:cNvPr id="6" name="Google Shape;375;p54"/>
          <p:cNvSpPr/>
          <p:nvPr/>
        </p:nvSpPr>
        <p:spPr>
          <a:xfrm>
            <a:off x="1754902" y="906837"/>
            <a:ext cx="4943609" cy="1010453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</a:rPr>
              <a:t>Репозиторий</a:t>
            </a:r>
            <a:r>
              <a:rPr lang="ru-RU" dirty="0">
                <a:solidFill>
                  <a:schemeClr val="bg1"/>
                </a:solidFill>
              </a:rPr>
              <a:t> проекта </a:t>
            </a:r>
            <a:r>
              <a:rPr lang="en-US" dirty="0">
                <a:solidFill>
                  <a:schemeClr val="bg1"/>
                </a:solidFill>
                <a:hlinkClick r:id="rId3"/>
              </a:rPr>
              <a:t>https://github.com/Taynis/projecta2025.git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40;p62"/>
          <p:cNvSpPr/>
          <p:nvPr/>
        </p:nvSpPr>
        <p:spPr>
          <a:xfrm>
            <a:off x="387157" y="119130"/>
            <a:ext cx="8106460" cy="83071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443;p62"/>
          <p:cNvSpPr txBox="1"/>
          <p:nvPr/>
        </p:nvSpPr>
        <p:spPr>
          <a:xfrm>
            <a:off x="2099257" y="301704"/>
            <a:ext cx="5550794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1" dirty="0" smtClean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Целевая архитектура конечного продукта</a:t>
            </a:r>
            <a:endParaRPr sz="17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157" y="1132415"/>
            <a:ext cx="8105775" cy="3733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40;p62"/>
          <p:cNvSpPr/>
          <p:nvPr/>
        </p:nvSpPr>
        <p:spPr>
          <a:xfrm>
            <a:off x="297005" y="156769"/>
            <a:ext cx="2768167" cy="2488842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443;p62"/>
          <p:cNvSpPr txBox="1"/>
          <p:nvPr/>
        </p:nvSpPr>
        <p:spPr>
          <a:xfrm>
            <a:off x="765276" y="780388"/>
            <a:ext cx="1831623" cy="1000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ru-RU" sz="1800" b="1" dirty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А</a:t>
            </a:r>
            <a:r>
              <a:rPr lang="ru-RU" sz="1800" b="1" dirty="0" smtClean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рхитектура </a:t>
            </a:r>
            <a:r>
              <a:rPr lang="en-US" sz="1800" b="1" dirty="0" smtClean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MVP </a:t>
            </a:r>
            <a:r>
              <a:rPr lang="ru-RU" sz="1800" b="1" dirty="0" smtClean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продукта</a:t>
            </a:r>
            <a:endParaRPr lang="ru-RU" sz="18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4137" y="156769"/>
            <a:ext cx="4811185" cy="490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00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dirty="0" smtClean="0"/>
              <a:t>Функциональные </a:t>
            </a:r>
            <a:r>
              <a:rPr lang="ru-RU" dirty="0"/>
              <a:t>схемы </a:t>
            </a:r>
            <a:r>
              <a:rPr lang="en-US" dirty="0"/>
              <a:t>BPMN </a:t>
            </a:r>
            <a:endParaRPr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298" y="964269"/>
            <a:ext cx="6136037" cy="392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7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5"/>
          <p:cNvSpPr txBox="1"/>
          <p:nvPr/>
        </p:nvSpPr>
        <p:spPr>
          <a:xfrm>
            <a:off x="3296092" y="842797"/>
            <a:ext cx="4604677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300" b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Оценка производительности.  </a:t>
            </a:r>
            <a:endParaRPr sz="3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Google Shape;27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431" y="1217958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62" y="2968809"/>
            <a:ext cx="7810500" cy="1800225"/>
          </a:xfrm>
          <a:prstGeom prst="rect">
            <a:avLst/>
          </a:prstGeom>
        </p:spPr>
      </p:pic>
      <p:pic>
        <p:nvPicPr>
          <p:cNvPr id="10" name="Google Shape;27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81089" y="3883098"/>
            <a:ext cx="219936" cy="255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7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95488" y="4301921"/>
            <a:ext cx="219936" cy="25518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75;p54"/>
          <p:cNvSpPr/>
          <p:nvPr/>
        </p:nvSpPr>
        <p:spPr>
          <a:xfrm>
            <a:off x="1010623" y="2043094"/>
            <a:ext cx="6890146" cy="688711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Замер выполнялся при получении данных о марках с помощью </a:t>
            </a:r>
            <a:r>
              <a:rPr lang="en-US" dirty="0" smtClean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http </a:t>
            </a:r>
            <a:r>
              <a:rPr lang="ru-RU" dirty="0" smtClean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сервиса. Предварительные результаты неудовлетворительны</a:t>
            </a:r>
            <a:r>
              <a:rPr lang="en-US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2241</TotalTime>
  <Words>408</Words>
  <Application>Microsoft Office PowerPoint</Application>
  <PresentationFormat>Экран (16:9)</PresentationFormat>
  <Paragraphs>62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16</vt:i4>
      </vt:variant>
    </vt:vector>
  </HeadingPairs>
  <TitlesOfParts>
    <vt:vector size="24" baseType="lpstr">
      <vt:lpstr>Calibri Light</vt:lpstr>
      <vt:lpstr>Roboto</vt:lpstr>
      <vt:lpstr>Calibri</vt:lpstr>
      <vt:lpstr>Courier New</vt:lpstr>
      <vt:lpstr>Roboto Medium</vt:lpstr>
      <vt:lpstr>Arial</vt:lpstr>
      <vt:lpstr>Светлая тема</vt:lpstr>
      <vt:lpstr>Office Theme</vt:lpstr>
      <vt:lpstr>Презентация PowerPoint</vt:lpstr>
      <vt:lpstr>Защита проекта Тема: «Организация хранения и обработки марок Честного Знака»   </vt:lpstr>
      <vt:lpstr>Презентация PowerPoint</vt:lpstr>
      <vt:lpstr>Какие технологии использовались </vt:lpstr>
      <vt:lpstr>Что получилось</vt:lpstr>
      <vt:lpstr>Презентация PowerPoint</vt:lpstr>
      <vt:lpstr>Презентация PowerPoint</vt:lpstr>
      <vt:lpstr>Функциональные схемы BPMN </vt:lpstr>
      <vt:lpstr>Презентация PowerPoint</vt:lpstr>
      <vt:lpstr>Модульное тестирование</vt:lpstr>
      <vt:lpstr>Сценарное тестирование</vt:lpstr>
      <vt:lpstr>Формат отправки данных о марках документа в Kafka</vt:lpstr>
      <vt:lpstr>Презентация PowerPoint</vt:lpstr>
      <vt:lpstr>Выводы 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Nadezhda</dc:creator>
  <cp:lastModifiedBy>Учетная запись Майкрософт</cp:lastModifiedBy>
  <cp:revision>49</cp:revision>
  <dcterms:modified xsi:type="dcterms:W3CDTF">2025-12-09T08:50:25Z</dcterms:modified>
</cp:coreProperties>
</file>